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65" r:id="rId2"/>
    <p:sldId id="326" r:id="rId3"/>
    <p:sldId id="327" r:id="rId4"/>
    <p:sldId id="351" r:id="rId5"/>
    <p:sldId id="350" r:id="rId6"/>
    <p:sldId id="354" r:id="rId7"/>
    <p:sldId id="353" r:id="rId8"/>
    <p:sldId id="352" r:id="rId9"/>
    <p:sldId id="360" r:id="rId10"/>
    <p:sldId id="361" r:id="rId11"/>
    <p:sldId id="355" r:id="rId12"/>
    <p:sldId id="357" r:id="rId13"/>
    <p:sldId id="356" r:id="rId14"/>
    <p:sldId id="358" r:id="rId15"/>
    <p:sldId id="368" r:id="rId16"/>
    <p:sldId id="359" r:id="rId17"/>
    <p:sldId id="363" r:id="rId18"/>
    <p:sldId id="362" r:id="rId19"/>
    <p:sldId id="369" r:id="rId20"/>
    <p:sldId id="367" r:id="rId21"/>
    <p:sldId id="366" r:id="rId22"/>
  </p:sldIdLst>
  <p:sldSz cx="12192000" cy="6858000"/>
  <p:notesSz cx="6808788" cy="9929813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4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AFC8"/>
    <a:srgbClr val="CEDCE3"/>
    <a:srgbClr val="7282D0"/>
    <a:srgbClr val="84A2BE"/>
    <a:srgbClr val="6D9387"/>
    <a:srgbClr val="CC00CC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83" autoAdjust="0"/>
    <p:restoredTop sz="94660"/>
  </p:normalViewPr>
  <p:slideViewPr>
    <p:cSldViewPr snapToGrid="0">
      <p:cViewPr varScale="1">
        <p:scale>
          <a:sx n="78" d="100"/>
          <a:sy n="78" d="100"/>
        </p:scale>
        <p:origin x="941" y="62"/>
      </p:cViewPr>
      <p:guideLst>
        <p:guide orient="horz" pos="2164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6A47AF-3D70-40E9-995A-B1DC296C4DB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CA9ACD-37FF-463E-9CFA-9426A6809BEC}">
      <dgm:prSet/>
      <dgm:spPr/>
      <dgm:t>
        <a:bodyPr/>
        <a:lstStyle/>
        <a:p>
          <a:pPr algn="just" rtl="0"/>
          <a:r>
            <a:rPr lang="ru-RU" dirty="0"/>
            <a:t>Актуальность - в современных реалиях отрасль ищет пути повышения конкурентоспособности и улучшения качества своей продукции. Разработка и реализация эффективных стратегий, основанных на методах бережливого производства, позволяет предприятиям преодолевать существующие барьеры и обеспечивать устойчивый рост в условиях жесткой конкуренции на рынке.</a:t>
          </a:r>
        </a:p>
      </dgm:t>
    </dgm:pt>
    <dgm:pt modelId="{B2D8E9C8-C5A3-46A9-BEDD-EBF6D689D9F1}" type="parTrans" cxnId="{138DF520-8B55-4EFB-ABDD-D2864C85F696}">
      <dgm:prSet/>
      <dgm:spPr/>
      <dgm:t>
        <a:bodyPr/>
        <a:lstStyle/>
        <a:p>
          <a:endParaRPr lang="ru-RU"/>
        </a:p>
      </dgm:t>
    </dgm:pt>
    <dgm:pt modelId="{08C99DDA-E8DC-4692-A196-BEA1D6FA6C24}" type="sibTrans" cxnId="{138DF520-8B55-4EFB-ABDD-D2864C85F696}">
      <dgm:prSet/>
      <dgm:spPr/>
      <dgm:t>
        <a:bodyPr/>
        <a:lstStyle/>
        <a:p>
          <a:endParaRPr lang="ru-RU"/>
        </a:p>
      </dgm:t>
    </dgm:pt>
    <dgm:pt modelId="{2DEB8CA1-99C1-4A34-9D82-4B739A03DB41}" type="pres">
      <dgm:prSet presAssocID="{5A6A47AF-3D70-40E9-995A-B1DC296C4DB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A13B65B7-7305-40CB-928D-998F4F744D5A}" type="pres">
      <dgm:prSet presAssocID="{B6CA9ACD-37FF-463E-9CFA-9426A6809BEC}" presName="circle1" presStyleLbl="node1" presStyleIdx="0" presStyleCnt="1" custScaleX="115418" custScaleY="109108" custLinFactNeighborX="-50220" custLinFactNeighborY="-1173"/>
      <dgm:spPr/>
    </dgm:pt>
    <dgm:pt modelId="{C3B69D94-1848-4B8C-ABFE-18810DCDFC4A}" type="pres">
      <dgm:prSet presAssocID="{B6CA9ACD-37FF-463E-9CFA-9426A6809BEC}" presName="space" presStyleCnt="0"/>
      <dgm:spPr/>
    </dgm:pt>
    <dgm:pt modelId="{C2868A78-62FB-433B-801A-7441634BDCD2}" type="pres">
      <dgm:prSet presAssocID="{B6CA9ACD-37FF-463E-9CFA-9426A6809BEC}" presName="rect1" presStyleLbl="alignAcc1" presStyleIdx="0" presStyleCnt="1" custScaleX="100000" custLinFactNeighborX="-14964" custLinFactNeighborY="1762"/>
      <dgm:spPr/>
    </dgm:pt>
    <dgm:pt modelId="{0A77E7F8-6999-4B66-8B37-1BD7CB5DF215}" type="pres">
      <dgm:prSet presAssocID="{B6CA9ACD-37FF-463E-9CFA-9426A6809BEC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138DF520-8B55-4EFB-ABDD-D2864C85F696}" srcId="{5A6A47AF-3D70-40E9-995A-B1DC296C4DB5}" destId="{B6CA9ACD-37FF-463E-9CFA-9426A6809BEC}" srcOrd="0" destOrd="0" parTransId="{B2D8E9C8-C5A3-46A9-BEDD-EBF6D689D9F1}" sibTransId="{08C99DDA-E8DC-4692-A196-BEA1D6FA6C24}"/>
    <dgm:cxn modelId="{CECCE122-FC1D-4962-8D54-14802A755D99}" type="presOf" srcId="{5A6A47AF-3D70-40E9-995A-B1DC296C4DB5}" destId="{2DEB8CA1-99C1-4A34-9D82-4B739A03DB41}" srcOrd="0" destOrd="0" presId="urn:microsoft.com/office/officeart/2005/8/layout/target3"/>
    <dgm:cxn modelId="{F4C42295-68A4-4D0A-9EA1-430294DE139F}" type="presOf" srcId="{B6CA9ACD-37FF-463E-9CFA-9426A6809BEC}" destId="{0A77E7F8-6999-4B66-8B37-1BD7CB5DF215}" srcOrd="1" destOrd="0" presId="urn:microsoft.com/office/officeart/2005/8/layout/target3"/>
    <dgm:cxn modelId="{F04218D1-B1A5-41E4-B2FE-1B00B32C5491}" type="presOf" srcId="{B6CA9ACD-37FF-463E-9CFA-9426A6809BEC}" destId="{C2868A78-62FB-433B-801A-7441634BDCD2}" srcOrd="0" destOrd="0" presId="urn:microsoft.com/office/officeart/2005/8/layout/target3"/>
    <dgm:cxn modelId="{269777DC-4CB1-4BBA-B5F1-349CC27C01E3}" type="presParOf" srcId="{2DEB8CA1-99C1-4A34-9D82-4B739A03DB41}" destId="{A13B65B7-7305-40CB-928D-998F4F744D5A}" srcOrd="0" destOrd="0" presId="urn:microsoft.com/office/officeart/2005/8/layout/target3"/>
    <dgm:cxn modelId="{1A0E6C32-6A9A-4F3C-9068-0A3BB62CFDCF}" type="presParOf" srcId="{2DEB8CA1-99C1-4A34-9D82-4B739A03DB41}" destId="{C3B69D94-1848-4B8C-ABFE-18810DCDFC4A}" srcOrd="1" destOrd="0" presId="urn:microsoft.com/office/officeart/2005/8/layout/target3"/>
    <dgm:cxn modelId="{C83C4177-6A16-479B-8432-C60E88BFA76A}" type="presParOf" srcId="{2DEB8CA1-99C1-4A34-9D82-4B739A03DB41}" destId="{C2868A78-62FB-433B-801A-7441634BDCD2}" srcOrd="2" destOrd="0" presId="urn:microsoft.com/office/officeart/2005/8/layout/target3"/>
    <dgm:cxn modelId="{FD055BA1-5064-4058-B63F-6F4804EFA239}" type="presParOf" srcId="{2DEB8CA1-99C1-4A34-9D82-4B739A03DB41}" destId="{0A77E7F8-6999-4B66-8B37-1BD7CB5DF215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903E76-8A23-49A4-8781-11C46A9B8F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421B56-29C7-41EF-B5E5-324264C4C1AA}">
      <dgm:prSet/>
      <dgm:spPr/>
      <dgm:t>
        <a:bodyPr/>
        <a:lstStyle/>
        <a:p>
          <a:pPr algn="just" rtl="0"/>
          <a:r>
            <a:rPr lang="ru-RU" dirty="0"/>
            <a:t>Совершенствование деятельности предприятия на основе внедрения инструментов бережливого производства способствует не только повышению конкурентоспособности компании, но и содействует устойчивому развитию бизнеса в условиях нестабильной экономической обстановки. Ведь бережливость позволяет эффективно использовать ресурсы, минимизировать отходы и снижать экологическое воздействие производства.</a:t>
          </a:r>
        </a:p>
      </dgm:t>
    </dgm:pt>
    <dgm:pt modelId="{B54BE44C-7455-41BF-BFDD-84C846E525B7}" type="parTrans" cxnId="{69F0022F-8051-4D4E-8732-20FBDD89EC34}">
      <dgm:prSet/>
      <dgm:spPr/>
      <dgm:t>
        <a:bodyPr/>
        <a:lstStyle/>
        <a:p>
          <a:endParaRPr lang="ru-RU"/>
        </a:p>
      </dgm:t>
    </dgm:pt>
    <dgm:pt modelId="{F6949CE0-B9D9-42D0-BCEF-6C17E1812B12}" type="sibTrans" cxnId="{69F0022F-8051-4D4E-8732-20FBDD89EC34}">
      <dgm:prSet/>
      <dgm:spPr/>
      <dgm:t>
        <a:bodyPr/>
        <a:lstStyle/>
        <a:p>
          <a:endParaRPr lang="ru-RU"/>
        </a:p>
      </dgm:t>
    </dgm:pt>
    <dgm:pt modelId="{28AA3342-B0EF-4701-BEF4-B4A47D4A2D00}" type="pres">
      <dgm:prSet presAssocID="{CC903E76-8A23-49A4-8781-11C46A9B8F7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C0CF803-62A5-44BE-91A1-378ED76CAD6A}" type="pres">
      <dgm:prSet presAssocID="{41421B56-29C7-41EF-B5E5-324264C4C1AA}" presName="circle1" presStyleLbl="node1" presStyleIdx="0" presStyleCnt="1"/>
      <dgm:spPr/>
    </dgm:pt>
    <dgm:pt modelId="{D4902C6D-9547-474C-97FA-758B6FEE8467}" type="pres">
      <dgm:prSet presAssocID="{41421B56-29C7-41EF-B5E5-324264C4C1AA}" presName="space" presStyleCnt="0"/>
      <dgm:spPr/>
    </dgm:pt>
    <dgm:pt modelId="{FD4753E0-7BF0-4FFD-B224-F3841A9A1072}" type="pres">
      <dgm:prSet presAssocID="{41421B56-29C7-41EF-B5E5-324264C4C1AA}" presName="rect1" presStyleLbl="alignAcc1" presStyleIdx="0" presStyleCnt="1"/>
      <dgm:spPr/>
    </dgm:pt>
    <dgm:pt modelId="{11608820-B3C4-41E2-8220-2F433B3E4E12}" type="pres">
      <dgm:prSet presAssocID="{41421B56-29C7-41EF-B5E5-324264C4C1AA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69F0022F-8051-4D4E-8732-20FBDD89EC34}" srcId="{CC903E76-8A23-49A4-8781-11C46A9B8F75}" destId="{41421B56-29C7-41EF-B5E5-324264C4C1AA}" srcOrd="0" destOrd="0" parTransId="{B54BE44C-7455-41BF-BFDD-84C846E525B7}" sibTransId="{F6949CE0-B9D9-42D0-BCEF-6C17E1812B12}"/>
    <dgm:cxn modelId="{3B0D7543-78DA-4764-809D-D358C78D98BD}" type="presOf" srcId="{CC903E76-8A23-49A4-8781-11C46A9B8F75}" destId="{28AA3342-B0EF-4701-BEF4-B4A47D4A2D00}" srcOrd="0" destOrd="0" presId="urn:microsoft.com/office/officeart/2005/8/layout/target3"/>
    <dgm:cxn modelId="{0EA0A858-1D61-42F6-B592-AAE2D37F8158}" type="presOf" srcId="{41421B56-29C7-41EF-B5E5-324264C4C1AA}" destId="{FD4753E0-7BF0-4FFD-B224-F3841A9A1072}" srcOrd="0" destOrd="0" presId="urn:microsoft.com/office/officeart/2005/8/layout/target3"/>
    <dgm:cxn modelId="{85D312BD-9477-4D12-9677-355D88A19F52}" type="presOf" srcId="{41421B56-29C7-41EF-B5E5-324264C4C1AA}" destId="{11608820-B3C4-41E2-8220-2F433B3E4E12}" srcOrd="1" destOrd="0" presId="urn:microsoft.com/office/officeart/2005/8/layout/target3"/>
    <dgm:cxn modelId="{3D8FB94D-1263-43E8-AF87-7B21431C32C1}" type="presParOf" srcId="{28AA3342-B0EF-4701-BEF4-B4A47D4A2D00}" destId="{5C0CF803-62A5-44BE-91A1-378ED76CAD6A}" srcOrd="0" destOrd="0" presId="urn:microsoft.com/office/officeart/2005/8/layout/target3"/>
    <dgm:cxn modelId="{621F96B5-B6D5-445A-860F-08E5882BC038}" type="presParOf" srcId="{28AA3342-B0EF-4701-BEF4-B4A47D4A2D00}" destId="{D4902C6D-9547-474C-97FA-758B6FEE8467}" srcOrd="1" destOrd="0" presId="urn:microsoft.com/office/officeart/2005/8/layout/target3"/>
    <dgm:cxn modelId="{D26D23A3-65C3-462E-95F6-4E4D2349AC9B}" type="presParOf" srcId="{28AA3342-B0EF-4701-BEF4-B4A47D4A2D00}" destId="{FD4753E0-7BF0-4FFD-B224-F3841A9A1072}" srcOrd="2" destOrd="0" presId="urn:microsoft.com/office/officeart/2005/8/layout/target3"/>
    <dgm:cxn modelId="{9E616BFB-E32C-409C-B19F-7358E6892475}" type="presParOf" srcId="{28AA3342-B0EF-4701-BEF4-B4A47D4A2D00}" destId="{11608820-B3C4-41E2-8220-2F433B3E4E12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3B65B7-7305-40CB-928D-998F4F744D5A}">
      <dsp:nvSpPr>
        <dsp:cNvPr id="0" name=""/>
        <dsp:cNvSpPr/>
      </dsp:nvSpPr>
      <dsp:spPr>
        <a:xfrm>
          <a:off x="-1558913" y="-165103"/>
          <a:ext cx="3327385" cy="314547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868A78-62FB-433B-801A-7441634BDCD2}">
      <dsp:nvSpPr>
        <dsp:cNvPr id="0" name=""/>
        <dsp:cNvSpPr/>
      </dsp:nvSpPr>
      <dsp:spPr>
        <a:xfrm>
          <a:off x="111096" y="0"/>
          <a:ext cx="9632951" cy="28828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just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Актуальность - в современных реалиях отрасль ищет пути повышения конкурентоспособности и улучшения качества своей продукции. Разработка и реализация эффективных стратегий, основанных на методах бережливого производства, позволяет предприятиям преодолевать существующие барьеры и обеспечивать устойчивый рост в условиях жесткой конкуренции на рынке.</a:t>
          </a:r>
        </a:p>
      </dsp:txBody>
      <dsp:txXfrm>
        <a:off x="111096" y="0"/>
        <a:ext cx="9632951" cy="28828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0CF803-62A5-44BE-91A1-378ED76CAD6A}">
      <dsp:nvSpPr>
        <dsp:cNvPr id="0" name=""/>
        <dsp:cNvSpPr/>
      </dsp:nvSpPr>
      <dsp:spPr>
        <a:xfrm>
          <a:off x="0" y="0"/>
          <a:ext cx="3708399" cy="370839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4753E0-7BF0-4FFD-B224-F3841A9A1072}">
      <dsp:nvSpPr>
        <dsp:cNvPr id="0" name=""/>
        <dsp:cNvSpPr/>
      </dsp:nvSpPr>
      <dsp:spPr>
        <a:xfrm>
          <a:off x="1854199" y="0"/>
          <a:ext cx="8693150" cy="3708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just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Совершенствование деятельности предприятия на основе внедрения инструментов бережливого производства способствует не только повышению конкурентоспособности компании, но и содействует устойчивому развитию бизнеса в условиях нестабильной экономической обстановки. Ведь бережливость позволяет эффективно использовать ресурсы, минимизировать отходы и снижать экологическое воздействие производства.</a:t>
          </a:r>
        </a:p>
      </dsp:txBody>
      <dsp:txXfrm>
        <a:off x="1854199" y="0"/>
        <a:ext cx="8693150" cy="3708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50475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6737" y="9431600"/>
            <a:ext cx="2950475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8101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84845-79DF-40BB-B37F-E5695DEF5DF1}" type="datetimeFigureOut">
              <a:rPr lang="zh-CN" altLang="en-US" smtClean="0"/>
              <a:t>2025/2/1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1241425"/>
            <a:ext cx="5954712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0879" y="4778722"/>
            <a:ext cx="544703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50475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6737" y="9431600"/>
            <a:ext cx="2950475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C9DFC-37EC-4D14-AD44-4AA4E055BF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9850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56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7E267-223F-4B82-A91E-26571AA812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83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A230-4554-4AF9-B4DC-01B74D2F2B82}" type="datetimeFigureOut">
              <a:rPr lang="zh-CN" altLang="en-US" smtClean="0"/>
              <a:t>2025/2/1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3A449-96C9-4F16-AD6E-8BF99064FD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A230-4554-4AF9-B4DC-01B74D2F2B82}" type="datetimeFigureOut">
              <a:rPr lang="zh-CN" altLang="en-US" smtClean="0"/>
              <a:t>2025/2/1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3A449-96C9-4F16-AD6E-8BF99064FD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A230-4554-4AF9-B4DC-01B74D2F2B82}" type="datetimeFigureOut">
              <a:rPr lang="zh-CN" altLang="en-US" smtClean="0"/>
              <a:t>2025/2/1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3A449-96C9-4F16-AD6E-8BF99064FD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92300" cy="68580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图片占位符 5"/>
          <p:cNvSpPr>
            <a:spLocks noGrp="1"/>
          </p:cNvSpPr>
          <p:nvPr>
            <p:ph type="pic" sz="quarter" idx="11"/>
          </p:nvPr>
        </p:nvSpPr>
        <p:spPr>
          <a:xfrm>
            <a:off x="2010834" y="0"/>
            <a:ext cx="1892300" cy="68580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8" name="图片占位符 5"/>
          <p:cNvSpPr>
            <a:spLocks noGrp="1"/>
          </p:cNvSpPr>
          <p:nvPr>
            <p:ph type="pic" sz="quarter" idx="12"/>
          </p:nvPr>
        </p:nvSpPr>
        <p:spPr>
          <a:xfrm>
            <a:off x="4021667" y="0"/>
            <a:ext cx="1892300" cy="230187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图片占位符 5"/>
          <p:cNvSpPr>
            <a:spLocks noGrp="1"/>
          </p:cNvSpPr>
          <p:nvPr>
            <p:ph type="pic" sz="quarter" idx="13"/>
          </p:nvPr>
        </p:nvSpPr>
        <p:spPr>
          <a:xfrm>
            <a:off x="6032500" y="0"/>
            <a:ext cx="1892300" cy="230187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3" name="图片占位符 5"/>
          <p:cNvSpPr>
            <a:spLocks noGrp="1"/>
          </p:cNvSpPr>
          <p:nvPr>
            <p:ph type="pic" sz="quarter" idx="15"/>
          </p:nvPr>
        </p:nvSpPr>
        <p:spPr>
          <a:xfrm>
            <a:off x="4021667" y="4556127"/>
            <a:ext cx="1892300" cy="230187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4" name="图片占位符 5"/>
          <p:cNvSpPr>
            <a:spLocks noGrp="1"/>
          </p:cNvSpPr>
          <p:nvPr>
            <p:ph type="pic" sz="quarter" idx="16"/>
          </p:nvPr>
        </p:nvSpPr>
        <p:spPr>
          <a:xfrm>
            <a:off x="6032500" y="4556127"/>
            <a:ext cx="1892300" cy="2301875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1539102" y="2872080"/>
            <a:ext cx="4554414" cy="3024046"/>
          </a:xfrm>
          <a:custGeom>
            <a:avLst/>
            <a:gdLst>
              <a:gd name="connsiteX0" fmla="*/ 0 w 4554414"/>
              <a:gd name="connsiteY0" fmla="*/ 0 h 3024046"/>
              <a:gd name="connsiteX1" fmla="*/ 4554414 w 4554414"/>
              <a:gd name="connsiteY1" fmla="*/ 0 h 3024046"/>
              <a:gd name="connsiteX2" fmla="*/ 4554414 w 4554414"/>
              <a:gd name="connsiteY2" fmla="*/ 3024046 h 3024046"/>
              <a:gd name="connsiteX3" fmla="*/ 0 w 4554414"/>
              <a:gd name="connsiteY3" fmla="*/ 3024046 h 302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4414" h="3024046">
                <a:moveTo>
                  <a:pt x="0" y="0"/>
                </a:moveTo>
                <a:lnTo>
                  <a:pt x="4554414" y="0"/>
                </a:lnTo>
                <a:lnTo>
                  <a:pt x="4554414" y="3024046"/>
                </a:lnTo>
                <a:lnTo>
                  <a:pt x="0" y="3024046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2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Drag &amp; Drop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A230-4554-4AF9-B4DC-01B74D2F2B82}" type="datetimeFigureOut">
              <a:rPr lang="zh-CN" altLang="en-US" smtClean="0"/>
              <a:t>2025/2/1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3A449-96C9-4F16-AD6E-8BF99064FD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A230-4554-4AF9-B4DC-01B74D2F2B82}" type="datetimeFigureOut">
              <a:rPr lang="zh-CN" altLang="en-US" smtClean="0"/>
              <a:t>2025/2/1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3A449-96C9-4F16-AD6E-8BF99064FD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A230-4554-4AF9-B4DC-01B74D2F2B82}" type="datetimeFigureOut">
              <a:rPr lang="zh-CN" altLang="en-US" smtClean="0"/>
              <a:t>2025/2/1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3A449-96C9-4F16-AD6E-8BF99064FD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A230-4554-4AF9-B4DC-01B74D2F2B82}" type="datetimeFigureOut">
              <a:rPr lang="zh-CN" altLang="en-US" smtClean="0"/>
              <a:t>2025/2/1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3A449-96C9-4F16-AD6E-8BF99064FD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A230-4554-4AF9-B4DC-01B74D2F2B82}" type="datetimeFigureOut">
              <a:rPr lang="zh-CN" altLang="en-US" smtClean="0"/>
              <a:t>2025/2/1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3A449-96C9-4F16-AD6E-8BF99064FD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A230-4554-4AF9-B4DC-01B74D2F2B82}" type="datetimeFigureOut">
              <a:rPr lang="zh-CN" altLang="en-US" smtClean="0"/>
              <a:t>2025/2/1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3A449-96C9-4F16-AD6E-8BF99064FD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A230-4554-4AF9-B4DC-01B74D2F2B82}" type="datetimeFigureOut">
              <a:rPr lang="zh-CN" altLang="en-US" smtClean="0"/>
              <a:t>2025/2/1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3A449-96C9-4F16-AD6E-8BF99064FD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A230-4554-4AF9-B4DC-01B74D2F2B82}" type="datetimeFigureOut">
              <a:rPr lang="zh-CN" altLang="en-US" smtClean="0"/>
              <a:t>2025/2/1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3A449-96C9-4F16-AD6E-8BF99064FD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3A230-4554-4AF9-B4DC-01B74D2F2B82}" type="datetimeFigureOut">
              <a:rPr lang="zh-CN" altLang="en-US" smtClean="0"/>
              <a:t>2025/2/1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3A449-96C9-4F16-AD6E-8BF99064FD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4" r:id="rId14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0285" y="1648691"/>
            <a:ext cx="10778260" cy="2396836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1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en-US" sz="31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en-US" sz="31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ru-RU" sz="31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en-US" sz="31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en-US" sz="31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ru-RU" sz="31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Внедрение концепции картирования потока создания ценности </a:t>
            </a:r>
            <a:br>
              <a:rPr lang="ru-RU" sz="31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предприятии ООО </a:t>
            </a:r>
            <a:r>
              <a:rPr lang="en-US" sz="31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lang="ru-RU" sz="31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Маленькая леди</a:t>
            </a:r>
            <a:r>
              <a:rPr lang="en-US" sz="31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  <a:r>
              <a:rPr lang="ru-RU" sz="31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г. Санкт-Петербург</a:t>
            </a:r>
            <a:br>
              <a:rPr lang="en-US" sz="2500" b="1" dirty="0">
                <a:solidFill>
                  <a:prstClr val="black"/>
                </a:solidFill>
                <a:latin typeface="Montserrat Black" panose="00000A00000000000000" pitchFamily="2" charset="-52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99565" y="3823857"/>
            <a:ext cx="5085194" cy="1454726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гр.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мУКз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Илющенко Н.И.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 кафедры МТСМ Грузинцева Н.А.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516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Последовательность оптимизации потока с использованием картирования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1" b="3127"/>
          <a:stretch/>
        </p:blipFill>
        <p:spPr>
          <a:xfrm>
            <a:off x="1343891" y="1593274"/>
            <a:ext cx="9337963" cy="4294909"/>
          </a:xfrm>
        </p:spPr>
      </p:pic>
    </p:spTree>
    <p:extLst>
      <p:ext uri="{BB962C8B-B14F-4D97-AF65-F5344CB8AC3E}">
        <p14:creationId xmlns:p14="http://schemas.microsoft.com/office/powerpoint/2010/main" val="242552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650" y="0"/>
            <a:ext cx="11322050" cy="677862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Картирование потока производства школьной формы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30732"/>
              </p:ext>
            </p:extLst>
          </p:nvPr>
        </p:nvGraphicFramePr>
        <p:xfrm>
          <a:off x="1052945" y="706580"/>
          <a:ext cx="10252364" cy="59748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4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6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1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449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49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74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Поставщик</a:t>
                      </a:r>
                      <a:endParaRPr lang="ru-RU" sz="1400" dirty="0">
                        <a:effectLst/>
                        <a:latin typeface="Calibri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Вход (ы)</a:t>
                      </a:r>
                      <a:endParaRPr lang="ru-RU" sz="1400">
                        <a:effectLst/>
                        <a:latin typeface="Calibri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Процесс</a:t>
                      </a:r>
                      <a:endParaRPr lang="ru-RU" sz="1400">
                        <a:effectLst/>
                        <a:latin typeface="Calibri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Выход (ы)</a:t>
                      </a:r>
                      <a:endParaRPr lang="ru-RU" sz="1400">
                        <a:effectLst/>
                        <a:latin typeface="Calibri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Заказчик</a:t>
                      </a:r>
                      <a:endParaRPr lang="ru-RU" sz="1400">
                        <a:effectLst/>
                        <a:latin typeface="Calibri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4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</a:t>
                      </a:r>
                      <a:endParaRPr lang="ru-RU" sz="1400">
                        <a:effectLst/>
                        <a:latin typeface="Calibri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</a:t>
                      </a:r>
                      <a:endParaRPr lang="ru-RU" sz="1400">
                        <a:effectLst/>
                        <a:latin typeface="Calibri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5</a:t>
                      </a:r>
                      <a:endParaRPr lang="ru-RU" sz="1400">
                        <a:effectLst/>
                        <a:latin typeface="Calibri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50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Склад сырья и материалов</a:t>
                      </a:r>
                      <a:endParaRPr lang="ru-RU" sz="1400">
                        <a:effectLst/>
                        <a:latin typeface="Calibri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Ткань</a:t>
                      </a:r>
                      <a:endParaRPr lang="ru-RU" sz="1400">
                        <a:effectLst/>
                        <a:latin typeface="Calibri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Выдача необходимых материалов</a:t>
                      </a:r>
                      <a:endParaRPr lang="ru-RU" sz="1400">
                        <a:effectLst/>
                        <a:latin typeface="Calibri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Разбракованная ткань для пошива изделия</a:t>
                      </a:r>
                      <a:endParaRPr lang="ru-RU" sz="1400">
                        <a:effectLst/>
                        <a:latin typeface="Calibri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Раскройный цех</a:t>
                      </a:r>
                      <a:endParaRPr lang="ru-RU" sz="1400">
                        <a:effectLst/>
                        <a:latin typeface="Calibri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50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Раскройный цех</a:t>
                      </a:r>
                      <a:endParaRPr lang="ru-RU" sz="1400" dirty="0">
                        <a:effectLst/>
                        <a:latin typeface="Calibri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Разбракованная ткань для пошива изделия</a:t>
                      </a:r>
                      <a:endParaRPr lang="ru-RU" sz="1400" dirty="0">
                        <a:effectLst/>
                        <a:latin typeface="Calibri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Раскрой ткани</a:t>
                      </a:r>
                      <a:endParaRPr lang="ru-RU" sz="1400">
                        <a:effectLst/>
                        <a:latin typeface="Calibri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Раскроенные заготовки будущего изделия</a:t>
                      </a:r>
                      <a:endParaRPr lang="ru-RU" sz="1400" dirty="0">
                        <a:effectLst/>
                        <a:latin typeface="Calibri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Швейный цех</a:t>
                      </a:r>
                      <a:endParaRPr lang="ru-RU" sz="1400">
                        <a:effectLst/>
                        <a:latin typeface="Calibri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07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Склад фурнитуры</a:t>
                      </a:r>
                      <a:endParaRPr lang="ru-RU" sz="1400" dirty="0">
                        <a:effectLst/>
                        <a:latin typeface="Calibri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Пуговицы, молнии, заклепки</a:t>
                      </a:r>
                      <a:endParaRPr lang="ru-RU" sz="1400">
                        <a:effectLst/>
                        <a:latin typeface="Calibri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Комплектование фурнитуры</a:t>
                      </a:r>
                      <a:endParaRPr lang="ru-RU" sz="1400" dirty="0">
                        <a:effectLst/>
                        <a:latin typeface="Calibri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Подобранная и укомплектованная в нужном количестве фурнитура, для будущего изделия</a:t>
                      </a:r>
                      <a:endParaRPr lang="ru-RU" sz="1400">
                        <a:effectLst/>
                        <a:latin typeface="Calibri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Швейный цех</a:t>
                      </a:r>
                      <a:endParaRPr lang="ru-RU" sz="1400" dirty="0">
                        <a:effectLst/>
                        <a:latin typeface="Calibri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89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Швейный цех</a:t>
                      </a:r>
                      <a:endParaRPr lang="ru-RU" sz="1400">
                        <a:effectLst/>
                        <a:latin typeface="Calibri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Раскроенные заготовки, необходимая фурнитура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Пошив изделия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Готовое и проверенное  на наличие брака изделие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Цех влажно- тепловой обработки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63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Цех влажно- тепловой обработки</a:t>
                      </a:r>
                      <a:endParaRPr lang="ru-RU" sz="1400">
                        <a:effectLst/>
                        <a:latin typeface="Calibri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Готовое изделие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Отделка изделия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Прошедшее влажно-тепловую обработку изделие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Склад готовой продукции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252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Склад готовой продукции</a:t>
                      </a:r>
                      <a:endParaRPr lang="ru-RU" sz="1400" dirty="0">
                        <a:effectLst/>
                        <a:latin typeface="Calibri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Готовое и прошедшее влажно- тепловую обработку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изделия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Передача изделия на склад готовой продукции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Готовое изделие передано на склад готовой продукции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Отдел продаж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195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110" y="249382"/>
            <a:ext cx="11748654" cy="858982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Технологическая последовательность обработки гульфика в потоке создания ценности «Как есть»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695389"/>
              </p:ext>
            </p:extLst>
          </p:nvPr>
        </p:nvGraphicFramePr>
        <p:xfrm>
          <a:off x="124690" y="1094509"/>
          <a:ext cx="11901055" cy="24476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7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99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3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9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Продублировать гульфик с изнаночной стороны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Пресс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6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Обтачать нижний срез </a:t>
                      </a:r>
                      <a:r>
                        <a:rPr lang="ru-RU" sz="1600" dirty="0" err="1">
                          <a:effectLst/>
                        </a:rPr>
                        <a:t>откоска</a:t>
                      </a:r>
                      <a:r>
                        <a:rPr lang="ru-RU" sz="1600" dirty="0">
                          <a:effectLst/>
                        </a:rPr>
                        <a:t>, вывернуть </a:t>
                      </a:r>
                      <a:r>
                        <a:rPr lang="ru-RU" sz="1600" dirty="0" err="1">
                          <a:effectLst/>
                        </a:rPr>
                        <a:t>откосок</a:t>
                      </a:r>
                      <a:r>
                        <a:rPr lang="ru-RU" sz="1600" dirty="0">
                          <a:effectLst/>
                        </a:rPr>
                        <a:t> на лицевую сторону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Прямострочная</a:t>
                      </a:r>
                      <a:r>
                        <a:rPr lang="ru-RU" sz="1600" dirty="0">
                          <a:effectLst/>
                        </a:rPr>
                        <a:t> машина 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6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Обметать вместе припуски внутреннего среза </a:t>
                      </a:r>
                      <a:r>
                        <a:rPr lang="ru-RU" sz="1600" dirty="0" err="1">
                          <a:effectLst/>
                        </a:rPr>
                        <a:t>откоска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3-х ниточный </a:t>
                      </a:r>
                      <a:r>
                        <a:rPr lang="ru-RU" sz="1600" dirty="0" err="1">
                          <a:effectLst/>
                        </a:rPr>
                        <a:t>оверлок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Обметать средние срезы передних половинок брюк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3-х ниточный </a:t>
                      </a:r>
                      <a:r>
                        <a:rPr lang="ru-RU" sz="1600" dirty="0" err="1">
                          <a:effectLst/>
                        </a:rPr>
                        <a:t>оверлок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Заутюжить гульфик по надсечке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Парогенератор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9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Заутюжить припуск среднего шва левой половинки брюк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Парогенератор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26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Стачать средний шов передних половинок брюк двойной строчкой, растягивая шов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Прямострочная</a:t>
                      </a:r>
                      <a:r>
                        <a:rPr lang="ru-RU" sz="1600" dirty="0">
                          <a:effectLst/>
                        </a:rPr>
                        <a:t> машина 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65655"/>
              </p:ext>
            </p:extLst>
          </p:nvPr>
        </p:nvGraphicFramePr>
        <p:xfrm>
          <a:off x="110837" y="3657600"/>
          <a:ext cx="11928764" cy="27203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0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64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34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80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Настрочить молнию на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</a:rPr>
                        <a:t>откосок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 по внутреннему срезу.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</a:rPr>
                        <a:t>Прямострочная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 машина 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9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Настрочить заутюженный средний срез левой передней половинки брюк на </a:t>
                      </a:r>
                      <a:r>
                        <a:rPr lang="ru-RU" sz="1600" dirty="0" err="1">
                          <a:effectLst/>
                        </a:rPr>
                        <a:t>откосок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шш</a:t>
                      </a:r>
                      <a:r>
                        <a:rPr lang="ru-RU" sz="1600" dirty="0">
                          <a:effectLst/>
                        </a:rPr>
                        <a:t>. 0,1 см.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Прямострочная</a:t>
                      </a:r>
                      <a:r>
                        <a:rPr lang="ru-RU" sz="1600" dirty="0">
                          <a:effectLst/>
                        </a:rPr>
                        <a:t> машина 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4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Наметить по лекалу строчку по гульфику.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Ручная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0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Настрочить молнию на гульфик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Прямострочная</a:t>
                      </a:r>
                      <a:r>
                        <a:rPr lang="ru-RU" sz="1600" dirty="0">
                          <a:effectLst/>
                        </a:rPr>
                        <a:t> машина 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9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Проложить отделочную строчку по гульфику по разметке с закрепкой в конце строчки.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Прямострочная</a:t>
                      </a:r>
                      <a:r>
                        <a:rPr lang="ru-RU" sz="1600" dirty="0">
                          <a:effectLst/>
                        </a:rPr>
                        <a:t> машина 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0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Прикрепить нижний край </a:t>
                      </a:r>
                      <a:r>
                        <a:rPr lang="ru-RU" sz="1600" dirty="0" err="1">
                          <a:effectLst/>
                        </a:rPr>
                        <a:t>откоска</a:t>
                      </a:r>
                      <a:r>
                        <a:rPr lang="ru-RU" sz="1600" dirty="0">
                          <a:effectLst/>
                        </a:rPr>
                        <a:t> к гульфику машинной строчкой.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Прямострочная</a:t>
                      </a:r>
                      <a:r>
                        <a:rPr lang="ru-RU" sz="1600" dirty="0">
                          <a:effectLst/>
                        </a:rPr>
                        <a:t> машина 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2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Приутюжить</a:t>
                      </a:r>
                      <a:r>
                        <a:rPr lang="ru-RU" sz="1600" dirty="0">
                          <a:effectLst/>
                        </a:rPr>
                        <a:t> обработанный гульфик, отвести пролегания.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Парогенератор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531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382" y="117763"/>
            <a:ext cx="10515600" cy="748145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Карта потока создания ценности «Как есть», для процесса пошива трикотажных школьных брюк для девочек</a:t>
            </a:r>
            <a:endParaRPr lang="ru-RU" sz="2800" dirty="0"/>
          </a:p>
        </p:txBody>
      </p:sp>
      <p:pic>
        <p:nvPicPr>
          <p:cNvPr id="92" name="Рисунок 9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58033"/>
            <a:ext cx="10875818" cy="599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3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919" y="138546"/>
            <a:ext cx="10515600" cy="9262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Выявление основных проблем, их причин и методов решения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312182"/>
              </p:ext>
            </p:extLst>
          </p:nvPr>
        </p:nvGraphicFramePr>
        <p:xfrm>
          <a:off x="374073" y="1589313"/>
          <a:ext cx="4794992" cy="43096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7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7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56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Выявленная проблема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Основные причины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45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При производстве школьной формы необходима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</a:rPr>
                        <a:t>трудозатратная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 очистка оборудования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Изделия школьной формы темного и светлого цветов отшиваются на одном и том же оборудовании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04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</a:rPr>
                        <a:t>Сложность планирования производственного процесса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Неудобное расположение склада, где хранятся фурнитура, материалы и готовая продукция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948460"/>
              </p:ext>
            </p:extLst>
          </p:nvPr>
        </p:nvGraphicFramePr>
        <p:xfrm>
          <a:off x="5409871" y="1635054"/>
          <a:ext cx="6540665" cy="44356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77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3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623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Для того, чтобы избежать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</a:rPr>
                        <a:t>трудозатратной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 очистки оборудования предлагается разделить пошив коллекции на потоки по цветам, сначала отшиваются светлые изделия, затем темные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Светлые вещи не придётся очищать от тёмной пыли и сократиться время на очистку оборудования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EDC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34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Для того, чтобы сократить время на доставку материалов: составление плана пошива и организация небольшого склада в здании, в котором находится производство, где будут храниться материалы и фурнитура, необходимые только для коллекции, отшиваемой в настоящее время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Оптимизация производства и уменьшение количества времени на производство коллекции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75421"/>
              </p:ext>
            </p:extLst>
          </p:nvPr>
        </p:nvGraphicFramePr>
        <p:xfrm>
          <a:off x="5403273" y="1262743"/>
          <a:ext cx="6608618" cy="3918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52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6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18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Решение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Ожидаемый результат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877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7377" y="0"/>
            <a:ext cx="10515600" cy="12469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/>
              <a:t>Технологическая последовательность обработки гульфика в потоке создания ценности «Как должно быть»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354092"/>
              </p:ext>
            </p:extLst>
          </p:nvPr>
        </p:nvGraphicFramePr>
        <p:xfrm>
          <a:off x="443346" y="1399310"/>
          <a:ext cx="11071658" cy="52184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0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32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48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16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Продублировать гульфик с изнаночной стороны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Пресс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6" marR="4668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Обтачать </a:t>
                      </a:r>
                      <a:r>
                        <a:rPr lang="ru-RU" sz="1600" dirty="0" err="1">
                          <a:effectLst/>
                        </a:rPr>
                        <a:t>нижнийх</a:t>
                      </a:r>
                      <a:r>
                        <a:rPr lang="ru-RU" sz="1600" dirty="0">
                          <a:effectLst/>
                        </a:rPr>
                        <a:t> срез </a:t>
                      </a:r>
                      <a:r>
                        <a:rPr lang="ru-RU" sz="1600" dirty="0" err="1">
                          <a:effectLst/>
                        </a:rPr>
                        <a:t>откоска</a:t>
                      </a:r>
                      <a:r>
                        <a:rPr lang="ru-RU" sz="1600" dirty="0">
                          <a:effectLst/>
                        </a:rPr>
                        <a:t>, вывернуть </a:t>
                      </a:r>
                      <a:r>
                        <a:rPr lang="ru-RU" sz="1600" dirty="0" err="1">
                          <a:effectLst/>
                        </a:rPr>
                        <a:t>откосок</a:t>
                      </a:r>
                      <a:r>
                        <a:rPr lang="ru-RU" sz="1600" dirty="0">
                          <a:effectLst/>
                        </a:rPr>
                        <a:t> на лицевую сторону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Прямострочная</a:t>
                      </a:r>
                      <a:r>
                        <a:rPr lang="ru-RU" sz="1600" dirty="0">
                          <a:effectLst/>
                        </a:rPr>
                        <a:t> машина 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6" marR="4668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Обметать вместе припуски внутреннего среза </a:t>
                      </a:r>
                      <a:r>
                        <a:rPr lang="ru-RU" sz="1600" dirty="0" err="1">
                          <a:effectLst/>
                        </a:rPr>
                        <a:t>откоска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3-х ниточный оверлок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6" marR="4668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1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Обметать средние срезы передних половинок брюк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3-х ниточный </a:t>
                      </a:r>
                      <a:r>
                        <a:rPr lang="ru-RU" sz="1600" dirty="0" err="1">
                          <a:effectLst/>
                        </a:rPr>
                        <a:t>оверлок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6" marR="4668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1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Заутюжить гульфик по надсечке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Парогенератор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6" marR="4668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2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Заутюжить припуск среднего шва левой половинки брюк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Парогенератор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6" marR="46686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Стачать средний шов передних половинок брюк двойной строчкой, растягивая шов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Прямострочная</a:t>
                      </a:r>
                      <a:r>
                        <a:rPr lang="ru-RU" sz="1600" dirty="0">
                          <a:effectLst/>
                        </a:rPr>
                        <a:t> машина 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6" marR="46686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Проверка мастером растяжимости шва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Ручная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6" marR="46686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39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Настрочить молнию на откосок по внутреннему срезу.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Прямострочная</a:t>
                      </a:r>
                      <a:r>
                        <a:rPr lang="ru-RU" sz="1600" dirty="0">
                          <a:effectLst/>
                        </a:rPr>
                        <a:t> машина 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6" marR="46686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Настрочить заутюженный средний срез левой передней половинки брюк на откосок шш. 0,1 см.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Прямострочная</a:t>
                      </a:r>
                      <a:r>
                        <a:rPr lang="ru-RU" sz="1600" dirty="0">
                          <a:effectLst/>
                        </a:rPr>
                        <a:t> машина 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6" marR="46686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1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Наметить по лекалу строчку по гульфику.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Ручная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6" marR="46686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39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Настрочить молнию на гульфик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Прямострочная</a:t>
                      </a:r>
                      <a:r>
                        <a:rPr lang="ru-RU" sz="1600" dirty="0">
                          <a:effectLst/>
                        </a:rPr>
                        <a:t> машина 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6" marR="46686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63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Проложить отделочную строчку по гульфику по разметке с закрепкой в конце строчки.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Прямострочная</a:t>
                      </a:r>
                      <a:r>
                        <a:rPr lang="ru-RU" sz="1600" dirty="0">
                          <a:effectLst/>
                        </a:rPr>
                        <a:t> машина 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6" marR="46686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Прикрепить нижний край </a:t>
                      </a:r>
                      <a:r>
                        <a:rPr lang="ru-RU" sz="1600" dirty="0" err="1">
                          <a:effectLst/>
                        </a:rPr>
                        <a:t>откоска</a:t>
                      </a:r>
                      <a:r>
                        <a:rPr lang="ru-RU" sz="1600" dirty="0">
                          <a:effectLst/>
                        </a:rPr>
                        <a:t> к гульфику машинной строчкой.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Прямострочная</a:t>
                      </a:r>
                      <a:r>
                        <a:rPr lang="ru-RU" sz="1600" dirty="0">
                          <a:effectLst/>
                        </a:rPr>
                        <a:t> машина 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6" marR="46686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21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Приутюжить</a:t>
                      </a:r>
                      <a:r>
                        <a:rPr lang="ru-RU" sz="1600" dirty="0">
                          <a:effectLst/>
                        </a:rPr>
                        <a:t> обработанный гульфик, отвести пролегания.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Парогенератор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86" marR="46686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752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1232" y="0"/>
            <a:ext cx="10515600" cy="845127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Карта потока создания ценности «Как должно быть», для процесса пошива трикотажных школьных брюк для девочек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13650" t="23763" r="33494" b="8048"/>
          <a:stretch/>
        </p:blipFill>
        <p:spPr bwMode="auto">
          <a:xfrm>
            <a:off x="1442200" y="865303"/>
            <a:ext cx="9378199" cy="56740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3592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5962" y="360218"/>
            <a:ext cx="10515600" cy="581891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Корпоративная ответственность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" t="9654" r="1838" b="36393"/>
          <a:stretch/>
        </p:blipFill>
        <p:spPr>
          <a:xfrm>
            <a:off x="1032161" y="1385455"/>
            <a:ext cx="10044547" cy="422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0666" y="656793"/>
            <a:ext cx="10515600" cy="56240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Нормативные документы, регламентирующие пошив детской одежды для девочек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512" y="1524000"/>
            <a:ext cx="9463908" cy="4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5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597873"/>
              </p:ext>
            </p:extLst>
          </p:nvPr>
        </p:nvGraphicFramePr>
        <p:xfrm>
          <a:off x="554183" y="1260764"/>
          <a:ext cx="11083635" cy="51883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0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255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ГОСТ Р 71582-2024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Одежда обучающихся (школьная форма). Общие технические требования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Настоящий стандарт распространяется на одежду обучающихся по образовательным программам начального общего, основного общего и среднего общего образования – школьную форму, изготовленную из тканей и трикотажных полотен.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54" marR="4315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2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ГОСТ 30383-2024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Изделия трикотажные детские бельевые. Нормы физико-гигиенических показателей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Устанавливает нормы физико-гигиенических показателей для трикотажных бельевых изделий К ним относятся гигроскопичность, воздухопроницаемость, удельное поверхностное электрическое сопротивление и напряжённость электростатического поля на поверхности изделий.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54" marR="4315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55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ГОСТ 31422-2024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Изделия трикотажные детские верхние. Нормы физико-гигиенических показателей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300" dirty="0">
                          <a:effectLst/>
                        </a:rPr>
                        <a:t>Документ распространяется на трикотажные детские верхние изделия и трикотажные полотна (купоны, детали), предназначенные для изготовления детских верхних изделий. Документ устанавливает нормы физико-гигиенических показателей для трикотажных детских верхних изделий и трикотажных полотен для их изготовления, в том числе гигроскопичности, воздухопроницаемости, удельного поверхностного электрического сопротивления и напряжённости электростатического поля на поверхности изделий. 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54" marR="4315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7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ГОСТ 32119-2013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Изделия для новорождённых и детей ясельной группы. Общие технические условия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Предоставляет общие условия для изделий из текстиля, которые подлежат текстильным и медицинским тестам и исследованиям.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54" marR="4315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65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ГОСТ 17916-86 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Фигуры девочек типовые. Размерные признаки для проектирования одежды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54" marR="431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Определяет размерные параметры, которые являются основой для проектирования детской одежды для девочек в возрасте от ясельного возраста до 18 лет. Основные цели стандарта заключаются в обеспечении единства и точности в определении размеров, что через проекцию форм и конструкций одежды автоматически влияет на комфорт и эстетику изделий.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54" marR="4315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842655" y="362634"/>
            <a:ext cx="89361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Нормативные документы, регламентирующие пошив детской одежды для девочек</a:t>
            </a:r>
          </a:p>
        </p:txBody>
      </p:sp>
    </p:spTree>
    <p:extLst>
      <p:ext uri="{BB962C8B-B14F-4D97-AF65-F5344CB8AC3E}">
        <p14:creationId xmlns:p14="http://schemas.microsoft.com/office/powerpoint/2010/main" val="24853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66255" y="882939"/>
            <a:ext cx="11798300" cy="1638734"/>
          </a:xfrm>
          <a:prstGeom prst="rect">
            <a:avLst/>
          </a:prstGeom>
          <a:effectLst/>
        </p:spPr>
        <p:txBody>
          <a:bodyPr wrap="square" lIns="86694" tIns="43347" rIns="86694" bIns="43347">
            <a:spAutoFit/>
          </a:bodyPr>
          <a:lstStyle/>
          <a:p>
            <a:pPr>
              <a:lnSpc>
                <a:spcPct val="120000"/>
              </a:lnSpc>
            </a:pPr>
            <a:r>
              <a:rPr lang="ru-RU" altLang="zh-CN" sz="1600" b="1" dirty="0">
                <a:latin typeface="Elsie" panose="02000000000000000000" charset="0"/>
                <a:ea typeface="Elsie" panose="02000000000000000000" charset="0"/>
                <a:cs typeface="+mn-ea"/>
                <a:sym typeface="Elsie" panose="02000000000000000000" charset="0"/>
              </a:rPr>
              <a:t>Цель</a:t>
            </a:r>
            <a:r>
              <a:rPr lang="ru-RU" altLang="zh-CN" sz="1600" dirty="0">
                <a:latin typeface="Elsie" panose="02000000000000000000" charset="0"/>
                <a:ea typeface="Elsie" panose="02000000000000000000" charset="0"/>
                <a:cs typeface="+mn-ea"/>
                <a:sym typeface="Elsie" panose="02000000000000000000" charset="0"/>
              </a:rPr>
              <a:t>: </a:t>
            </a:r>
            <a:r>
              <a:rPr lang="ru-RU" sz="1600" dirty="0"/>
              <a:t>исследование теоретических основ бережливого производства и определение практических шагов, которые могут быть предприняты предприятием для улучшения показателей качества своей деятельности. Достижение этой цели позволит компаниям не только выживать на рынке, но и процветать, создавая ценность для своих клиентов и общества в целом.</a:t>
            </a:r>
          </a:p>
          <a:p>
            <a:pPr>
              <a:lnSpc>
                <a:spcPct val="120000"/>
              </a:lnSpc>
            </a:pPr>
            <a:endParaRPr lang="zh-CN" altLang="en-US" sz="2000" dirty="0">
              <a:latin typeface="Elsie" panose="02000000000000000000" charset="0"/>
              <a:ea typeface="Elsie" panose="02000000000000000000" charset="0"/>
              <a:cs typeface="+mn-ea"/>
              <a:sym typeface="Elsie" panose="02000000000000000000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66255" y="2755153"/>
            <a:ext cx="11798301" cy="3411527"/>
          </a:xfrm>
          <a:prstGeom prst="rect">
            <a:avLst/>
          </a:prstGeom>
          <a:effectLst/>
        </p:spPr>
        <p:txBody>
          <a:bodyPr wrap="square" lIns="86694" tIns="43347" rIns="86694" bIns="43347">
            <a:spAutoFit/>
          </a:bodyPr>
          <a:lstStyle/>
          <a:p>
            <a:pPr>
              <a:lnSpc>
                <a:spcPct val="120000"/>
              </a:lnSpc>
            </a:pPr>
            <a:r>
              <a:rPr lang="ru-RU" altLang="zh-CN" sz="1600" b="1" dirty="0">
                <a:latin typeface="Elsie" panose="02000000000000000000" charset="0"/>
                <a:ea typeface="Elsie" panose="02000000000000000000" charset="0"/>
                <a:cs typeface="+mn-ea"/>
                <a:sym typeface="Elsie" panose="02000000000000000000" charset="0"/>
              </a:rPr>
              <a:t>Задачи:</a:t>
            </a:r>
            <a:r>
              <a:rPr lang="ru-RU" altLang="zh-CN" sz="1600" dirty="0">
                <a:latin typeface="Elsie" panose="02000000000000000000" charset="0"/>
                <a:ea typeface="Elsie" panose="02000000000000000000" charset="0"/>
                <a:cs typeface="+mn-ea"/>
                <a:sym typeface="Elsie" panose="02000000000000000000" charset="0"/>
              </a:rPr>
              <a:t>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Провести анализ научной литературы по теме «Концепция бережливого производства».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Изучить теоретические основы совершенствования производственных процессов на основе внедрения инструментов бережливого производства.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Изучить производственные процессы и нормативную документацию предприятия ООО «Маленькая Леди».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Внедрить систему картирования в процесс пошива школьной формы на предприятии.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Провести оценку экономической эффективности от внедрения картирования в процесс изготовления школьной формы на предприятии.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Провести анализ проблем при изготовлении коллекции школьной формы на предприятии. Предложить методы устранения проблем, возникающих при производстве школьной формы на предприятии</a:t>
            </a:r>
            <a:endParaRPr lang="ru-RU" altLang="zh-CN" sz="1600" dirty="0">
              <a:latin typeface="Elsie" panose="02000000000000000000" charset="0"/>
              <a:ea typeface="Elsie" panose="02000000000000000000" charset="0"/>
              <a:cs typeface="+mn-ea"/>
              <a:sym typeface="Elsie" panose="02000000000000000000" charset="0"/>
            </a:endParaRPr>
          </a:p>
          <a:p>
            <a:pPr>
              <a:lnSpc>
                <a:spcPct val="120000"/>
              </a:lnSpc>
            </a:pPr>
            <a:endParaRPr lang="zh-CN" altLang="en-US" sz="2000" dirty="0">
              <a:latin typeface="Elsie" panose="02000000000000000000" charset="0"/>
              <a:ea typeface="Elsie" panose="02000000000000000000" charset="0"/>
              <a:cs typeface="+mn-ea"/>
              <a:sym typeface="Elsie" panose="02000000000000000000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802082" y="39367"/>
            <a:ext cx="7475855" cy="678472"/>
          </a:xfrm>
          <a:prstGeom prst="rect">
            <a:avLst/>
          </a:prstGeom>
          <a:noFill/>
        </p:spPr>
        <p:txBody>
          <a:bodyPr wrap="square" lIns="86694" tIns="43347" rIns="86694" bIns="43347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altLang="zh-CN" sz="3200" spc="284" dirty="0">
                <a:latin typeface="Elsie" panose="02000000000000000000" charset="0"/>
                <a:ea typeface="Elsie" panose="02000000000000000000" charset="0"/>
                <a:cs typeface="+mn-ea"/>
                <a:sym typeface="Elsie" panose="02000000000000000000" charset="0"/>
              </a:rPr>
              <a:t>Цель и задачи работы</a:t>
            </a:r>
            <a:endParaRPr lang="en-US" altLang="zh-CN" sz="3200" spc="284" dirty="0">
              <a:latin typeface="Elsie" panose="02000000000000000000" charset="0"/>
              <a:ea typeface="Elsie" panose="02000000000000000000" charset="0"/>
              <a:cs typeface="+mn-ea"/>
              <a:sym typeface="Elsie" panose="02000000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3" grpId="0" bldLvl="0" animBg="1"/>
      <p:bldP spid="19" grpId="0"/>
      <p:bldP spid="19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4141" y="346364"/>
            <a:ext cx="10515600" cy="14962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Апробация работы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1162" y="1440873"/>
            <a:ext cx="10474615" cy="4440961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По теме исследования опубликованы две научные статьи:</a:t>
            </a:r>
          </a:p>
          <a:p>
            <a:endParaRPr lang="ru-RU" sz="2800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-Национальная молодежная научно-технической конференции «ПОИСК-2024» г. Иваново </a:t>
            </a:r>
          </a:p>
          <a:p>
            <a:pPr marL="342900" indent="-342900">
              <a:buFontTx/>
              <a:buChar char="-"/>
            </a:pP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- 2 Международная научно-техническая конференция «Качество в производственных и социально-экономических системах АПК», г. Курск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215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BB4DDDE5-C2DB-433C-83F6-603CC7E83736}"/>
              </a:ext>
            </a:extLst>
          </p:cNvPr>
          <p:cNvSpPr txBox="1">
            <a:spLocks/>
          </p:cNvSpPr>
          <p:nvPr/>
        </p:nvSpPr>
        <p:spPr>
          <a:xfrm>
            <a:off x="11274641" y="6318606"/>
            <a:ext cx="917359" cy="539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003FA3"/>
                </a:solidFill>
                <a:latin typeface="Montserrat Black" panose="00000A00000000000000" pitchFamily="2" charset="-52"/>
              </a:rPr>
              <a:t>19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EE16C98F-5329-4942-9881-2FF6976BA537}"/>
              </a:ext>
            </a:extLst>
          </p:cNvPr>
          <p:cNvSpPr txBox="1">
            <a:spLocks/>
          </p:cNvSpPr>
          <p:nvPr/>
        </p:nvSpPr>
        <p:spPr>
          <a:xfrm>
            <a:off x="509667" y="398215"/>
            <a:ext cx="11167672" cy="5826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>
                <a:latin typeface="Montserrat Black" panose="00000A00000000000000"/>
              </a:rPr>
              <a:t>Выводы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185" y="3753696"/>
            <a:ext cx="3323135" cy="29837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09667" y="980854"/>
            <a:ext cx="111676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Проведен анализ научной литературы по теме «Концепция бережливого производства». Изучены теоретические основы совершенствования производственных процессов на основе внедрения инструментов бережливого производства. 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Рассмотрено внедрение инструментов бережливого производства на предприятии, с целью оптимизации процессов, снижения потерь, повышения производительности и конкурентоспособности организации.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Определены основные проблемы, с которыми сталкивается предприятие в процессе производства школьной формы, а также выявлены области, в которых внедрение инструментов бережливого производства может принести наибольшую пользу.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Изучены производственные процессы и нормативная документация предприятия ООО «Маленькая Леди». Внедрена система картирования в процесс пошива школьной формы на предприятии 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Проведена оценка экономической эффективности от внедрения картирования в процесс изготовления школьной формы на предприятии.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Были разработаны и предложены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методы устранения проблем, возникающих при производстве школьной формы на предприятии.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24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0700" y="381861"/>
            <a:ext cx="965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Актуальность</a:t>
            </a:r>
            <a:r>
              <a:rPr lang="en-US" sz="3200" dirty="0">
                <a:latin typeface="Elsie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ru-RU" sz="320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исследования (проблематика) 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519130196"/>
              </p:ext>
            </p:extLst>
          </p:nvPr>
        </p:nvGraphicFramePr>
        <p:xfrm>
          <a:off x="1790700" y="1498600"/>
          <a:ext cx="11074401" cy="2882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79401"/>
            <a:ext cx="10515600" cy="863600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Практическая значимость работы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053761683"/>
              </p:ext>
            </p:extLst>
          </p:nvPr>
        </p:nvGraphicFramePr>
        <p:xfrm>
          <a:off x="590550" y="1689101"/>
          <a:ext cx="10547350" cy="370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676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918" y="1121587"/>
            <a:ext cx="5214129" cy="26070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12077" y="118054"/>
            <a:ext cx="717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Объект исследования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35682" y="702829"/>
            <a:ext cx="581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/>
              <a:t>ООО </a:t>
            </a:r>
            <a:r>
              <a:rPr lang="en-US" sz="2000" i="1" dirty="0">
                <a:latin typeface="Agency FB" panose="020B0503020202020204" pitchFamily="34" charset="0"/>
              </a:rPr>
              <a:t>“</a:t>
            </a:r>
            <a:r>
              <a:rPr lang="ru-RU" sz="2000" i="1" dirty="0"/>
              <a:t>Маленькая леди</a:t>
            </a:r>
            <a:r>
              <a:rPr lang="en-US" sz="2000" b="1" dirty="0">
                <a:latin typeface="Agency FB" panose="020B0503020202020204" pitchFamily="34" charset="0"/>
              </a:rPr>
              <a:t>”</a:t>
            </a:r>
            <a:endParaRPr lang="ru-RU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51" y="506053"/>
            <a:ext cx="3222599" cy="32225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52" b="17963"/>
          <a:stretch/>
        </p:blipFill>
        <p:spPr>
          <a:xfrm>
            <a:off x="6605455" y="3714857"/>
            <a:ext cx="3200401" cy="30092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674" y="3714857"/>
            <a:ext cx="4622153" cy="30829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858" y="746975"/>
            <a:ext cx="4472516" cy="298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8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eave">
          <a:fgClr>
            <a:schemeClr val="accent5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109538"/>
            <a:ext cx="10515600" cy="779461"/>
          </a:xfrm>
        </p:spPr>
        <p:txBody>
          <a:bodyPr>
            <a:normAutofit/>
          </a:bodyPr>
          <a:lstStyle/>
          <a:p>
            <a:pPr algn="ctr"/>
            <a:r>
              <a:rPr lang="ru-RU" sz="3200"/>
              <a:t>Оборудование, используемое на производстве</a:t>
            </a: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720834"/>
              </p:ext>
            </p:extLst>
          </p:nvPr>
        </p:nvGraphicFramePr>
        <p:xfrm>
          <a:off x="825500" y="1206502"/>
          <a:ext cx="10452100" cy="44830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74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7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44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Наименование оборудования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Количество,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шт.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0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</a:rPr>
                        <a:t>Прямострочная</a:t>
                      </a:r>
                      <a:r>
                        <a:rPr lang="ru-RU" sz="1600" b="1" dirty="0">
                          <a:effectLst/>
                        </a:rPr>
                        <a:t> машина </a:t>
                      </a:r>
                      <a:r>
                        <a:rPr lang="ru-RU" sz="1600" b="1" dirty="0" err="1">
                          <a:effectLst/>
                        </a:rPr>
                        <a:t>Juki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18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0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</a:rPr>
                        <a:t>Плоскошовная</a:t>
                      </a:r>
                      <a:r>
                        <a:rPr lang="ru-RU" sz="1600" b="1" dirty="0">
                          <a:effectLst/>
                        </a:rPr>
                        <a:t> машина </a:t>
                      </a:r>
                      <a:r>
                        <a:rPr lang="ru-RU" sz="1600" b="1" dirty="0" err="1">
                          <a:effectLst/>
                        </a:rPr>
                        <a:t>Juki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0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4-x ниточный </a:t>
                      </a:r>
                      <a:r>
                        <a:rPr lang="ru-RU" sz="1600" b="1" dirty="0" err="1">
                          <a:effectLst/>
                        </a:rPr>
                        <a:t>оверлок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r>
                        <a:rPr lang="ru-RU" sz="1600" b="1" dirty="0" err="1">
                          <a:effectLst/>
                        </a:rPr>
                        <a:t>Kansai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4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0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3-х ниточный </a:t>
                      </a:r>
                      <a:r>
                        <a:rPr lang="ru-RU" sz="1600" b="1" dirty="0" err="1">
                          <a:effectLst/>
                        </a:rPr>
                        <a:t>оверлок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r>
                        <a:rPr lang="ru-RU" sz="1600" b="1" dirty="0" err="1">
                          <a:effectLst/>
                        </a:rPr>
                        <a:t>Kansai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4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0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Петельный полуавтомат </a:t>
                      </a:r>
                      <a:r>
                        <a:rPr lang="ru-RU" sz="1600" b="1" dirty="0" err="1">
                          <a:effectLst/>
                        </a:rPr>
                        <a:t>Brother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0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Петельный полуавтомат Аврора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0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Пуговичный автомат </a:t>
                      </a:r>
                      <a:r>
                        <a:rPr lang="ru-RU" sz="1600" b="1" dirty="0" err="1">
                          <a:effectLst/>
                        </a:rPr>
                        <a:t>Juki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0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Промышленный гладильный пресс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0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Промышленный гладильный стол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5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0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Парогенератор с утюгом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90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Подшивочная машина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90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Бытовая петельная машина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124200" y="24034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90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8850" y="223839"/>
            <a:ext cx="10515600" cy="614362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Структура швейного производства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1981201" y="1270000"/>
            <a:ext cx="85217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31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033539"/>
              </p:ext>
            </p:extLst>
          </p:nvPr>
        </p:nvGraphicFramePr>
        <p:xfrm>
          <a:off x="178955" y="1130823"/>
          <a:ext cx="11874500" cy="55377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7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5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Материальный склад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869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300"/>
                        <a:buFont typeface="+mj-lt"/>
                        <a:buAutoNum type="arabicPeriod"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Поступление материалов от  поставщиков в подготовительное производство;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300"/>
                        <a:buFont typeface="+mj-lt"/>
                        <a:buAutoNum type="arabicPeriod"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Приемка материалов и их разбраковка;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300"/>
                        <a:buFont typeface="+mj-lt"/>
                        <a:buAutoNum type="arabicPeriod"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На основании производственного задания готовятся лекала для раскроя настилов для ткани;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300"/>
                        <a:buFont typeface="+mj-lt"/>
                        <a:buAutoNum type="arabicPeriod"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Расчет оптимального использования ткани для раскроя;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300"/>
                        <a:buFont typeface="+mj-lt"/>
                        <a:buAutoNum type="arabicPeriod"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Отпуск ткани в раскройных цех;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300"/>
                        <a:buFont typeface="+mj-lt"/>
                        <a:buAutoNum type="arabicPeriod"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Подбор и передача необходимой фурнитуры;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60AF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</a:rPr>
                        <a:t>Раскройный цех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315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300"/>
                        <a:buFont typeface="+mj-lt"/>
                        <a:buAutoNum type="arabicPeriod"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Прием ткани со склада;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300"/>
                        <a:buFont typeface="+mj-lt"/>
                        <a:buAutoNum type="arabicPeriod"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Клеймение ткани;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300"/>
                        <a:buFont typeface="+mj-lt"/>
                        <a:buAutoNum type="arabicPeriod"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Раскрой настеленной ткан;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300"/>
                        <a:buFont typeface="+mj-lt"/>
                        <a:buAutoNum type="arabicPeriod"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Сортировка, промер и сдача на склад концевых остатков;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300"/>
                        <a:buFont typeface="+mj-lt"/>
                        <a:buAutoNum type="arabicPeriod"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Нумерация деталей кроя и контроль качества; 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300"/>
                        <a:buFont typeface="+mj-lt"/>
                        <a:buAutoNum type="arabicPeriod"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Сортирование и передача комплектов кроя в швейное производство;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60AF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8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</a:rPr>
                        <a:t>Швейный  цех  и  цех  влажно-тепловой обработки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88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300"/>
                        <a:buFont typeface="+mj-lt"/>
                        <a:buAutoNum type="arabicPeriod"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Проверка комплектации кроя и его маркировка;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300"/>
                        <a:buFont typeface="+mj-lt"/>
                        <a:buAutoNum type="arabicPeriod"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Сборка изделий;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300"/>
                        <a:buFont typeface="+mj-lt"/>
                        <a:buAutoNum type="arabicPeriod"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Отделка готового изделия, чистка, влажно- тепловая обработка;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300"/>
                        <a:buFont typeface="+mj-lt"/>
                        <a:buAutoNum type="arabicPeriod"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Технический контроль и маркировка изделий; 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300"/>
                        <a:buFont typeface="+mj-lt"/>
                        <a:buAutoNum type="arabicPeriod"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Упаковка, сдача готовой продукции на склад.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60AF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6291" y="0"/>
            <a:ext cx="1168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altLang="ru-RU" sz="3200" dirty="0">
                <a:solidFill>
                  <a:srgbClr val="1A1A1A"/>
                </a:solidFill>
                <a:latin typeface="+mj-lt"/>
                <a:cs typeface="Times New Roman" pitchFamily="18" charset="0"/>
              </a:rPr>
              <a:t>Основные операции </a:t>
            </a:r>
            <a:r>
              <a:rPr lang="ru-RU" altLang="ru-RU" sz="3200" dirty="0"/>
              <a:t>т</a:t>
            </a:r>
            <a:r>
              <a:rPr lang="ru-RU" sz="3200" dirty="0"/>
              <a:t>ехнологических процессов цехов на швейном производстве</a:t>
            </a:r>
            <a:br>
              <a:rPr lang="ru-RU" sz="3200" dirty="0"/>
            </a:br>
            <a:endParaRPr kumimoji="0" lang="ru-RU" alt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94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341" y="407412"/>
            <a:ext cx="10515600" cy="894915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Показатели эффективности для швейного производства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607127"/>
            <a:ext cx="10515600" cy="4482523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– длительность производственного цикла; </a:t>
            </a:r>
          </a:p>
          <a:p>
            <a:r>
              <a:rPr lang="ru-RU" dirty="0">
                <a:solidFill>
                  <a:schemeClr val="tx1"/>
                </a:solidFill>
              </a:rPr>
              <a:t>– такт поточной линии; </a:t>
            </a:r>
          </a:p>
          <a:p>
            <a:r>
              <a:rPr lang="ru-RU" dirty="0">
                <a:solidFill>
                  <a:schemeClr val="tx1"/>
                </a:solidFill>
              </a:rPr>
              <a:t>– время на добавление ценности; </a:t>
            </a:r>
          </a:p>
          <a:p>
            <a:r>
              <a:rPr lang="ru-RU" dirty="0">
                <a:solidFill>
                  <a:schemeClr val="tx1"/>
                </a:solidFill>
              </a:rPr>
              <a:t>– потери 1 рода; </a:t>
            </a:r>
          </a:p>
          <a:p>
            <a:r>
              <a:rPr lang="ru-RU" dirty="0">
                <a:solidFill>
                  <a:schemeClr val="tx1"/>
                </a:solidFill>
              </a:rPr>
              <a:t>– потери 2 рода; </a:t>
            </a:r>
          </a:p>
          <a:p>
            <a:r>
              <a:rPr lang="ru-RU" dirty="0">
                <a:solidFill>
                  <a:schemeClr val="tx1"/>
                </a:solidFill>
              </a:rPr>
              <a:t>– количество НЗП; </a:t>
            </a:r>
          </a:p>
          <a:p>
            <a:r>
              <a:rPr lang="ru-RU" dirty="0">
                <a:solidFill>
                  <a:schemeClr val="tx1"/>
                </a:solidFill>
              </a:rPr>
              <a:t>– объем продаж за год; </a:t>
            </a:r>
          </a:p>
          <a:p>
            <a:r>
              <a:rPr lang="ru-RU" dirty="0">
                <a:solidFill>
                  <a:schemeClr val="tx1"/>
                </a:solidFill>
              </a:rPr>
              <a:t>– количество отгруженной продукции в срок.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304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06"/>
</p:tagLst>
</file>

<file path=ppt/theme/theme1.xml><?xml version="1.0" encoding="utf-8"?>
<a:theme xmlns:a="http://schemas.openxmlformats.org/drawingml/2006/main" name="Office 主题​​">
  <a:themeElements>
    <a:clrScheme name="Theme 12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3D94AE"/>
      </a:accent1>
      <a:accent2>
        <a:srgbClr val="67C6D4"/>
      </a:accent2>
      <a:accent3>
        <a:srgbClr val="2C6C7A"/>
      </a:accent3>
      <a:accent4>
        <a:srgbClr val="85FFF0"/>
      </a:accent4>
      <a:accent5>
        <a:srgbClr val="3D579F"/>
      </a:accent5>
      <a:accent6>
        <a:srgbClr val="75CFD9"/>
      </a:accent6>
      <a:hlink>
        <a:srgbClr val="FFFFFF"/>
      </a:hlink>
      <a:folHlink>
        <a:srgbClr val="595959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8583</TotalTime>
  <Words>1615</Words>
  <Application>Microsoft Office PowerPoint</Application>
  <PresentationFormat>Широкоэкранный</PresentationFormat>
  <Paragraphs>259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3" baseType="lpstr">
      <vt:lpstr>等线</vt:lpstr>
      <vt:lpstr>微软雅黑</vt:lpstr>
      <vt:lpstr>Agency FB</vt:lpstr>
      <vt:lpstr>Arial</vt:lpstr>
      <vt:lpstr>Bahnschrift Light</vt:lpstr>
      <vt:lpstr>Calibri</vt:lpstr>
      <vt:lpstr>Ebrima</vt:lpstr>
      <vt:lpstr>Elsie</vt:lpstr>
      <vt:lpstr>Montserrat Black</vt:lpstr>
      <vt:lpstr>Times New Roman</vt:lpstr>
      <vt:lpstr>Wingdings</vt:lpstr>
      <vt:lpstr>Office 主题​​</vt:lpstr>
      <vt:lpstr>       Внедрение концепции картирования потока создания ценности  на предприятии ООО “Маленькая леди”, г. Санкт-Петербург </vt:lpstr>
      <vt:lpstr>Презентация PowerPoint</vt:lpstr>
      <vt:lpstr>Презентация PowerPoint</vt:lpstr>
      <vt:lpstr>Практическая значимость работы</vt:lpstr>
      <vt:lpstr>Презентация PowerPoint</vt:lpstr>
      <vt:lpstr>Оборудование, используемое на производстве</vt:lpstr>
      <vt:lpstr>Структура швейного производства</vt:lpstr>
      <vt:lpstr>Основные операции технологических процессов цехов на швейном производстве </vt:lpstr>
      <vt:lpstr>Показатели эффективности для швейного производства</vt:lpstr>
      <vt:lpstr>Последовательность оптимизации потока с использованием картирования</vt:lpstr>
      <vt:lpstr>Картирование потока производства школьной формы</vt:lpstr>
      <vt:lpstr>Технологическая последовательность обработки гульфика в потоке создания ценности «Как есть»</vt:lpstr>
      <vt:lpstr>Карта потока создания ценности «Как есть», для процесса пошива трикотажных школьных брюк для девочек</vt:lpstr>
      <vt:lpstr>Выявление основных проблем, их причин и методов решения</vt:lpstr>
      <vt:lpstr>Технологическая последовательность обработки гульфика в потоке создания ценности «Как должно быть»</vt:lpstr>
      <vt:lpstr>Карта потока создания ценности «Как должно быть», для процесса пошива трикотажных школьных брюк для девочек</vt:lpstr>
      <vt:lpstr>Корпоративная ответственность</vt:lpstr>
      <vt:lpstr>Нормативные документы, регламентирующие пошив детской одежды для девочек</vt:lpstr>
      <vt:lpstr>Презентация PowerPoint</vt:lpstr>
      <vt:lpstr>Апробация работы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06</dc:title>
  <dc:creator>admin</dc:creator>
  <cp:lastModifiedBy>user</cp:lastModifiedBy>
  <cp:revision>99</cp:revision>
  <cp:lastPrinted>2025-01-27T07:14:02Z</cp:lastPrinted>
  <dcterms:created xsi:type="dcterms:W3CDTF">2017-09-19T06:10:00Z</dcterms:created>
  <dcterms:modified xsi:type="dcterms:W3CDTF">2025-02-01T14:24:55Z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2608B812DCE34471A93E57B9447C448A</vt:lpwstr>
  </property>
</Properties>
</file>